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73" r:id="rId2"/>
    <p:sldId id="354" r:id="rId3"/>
    <p:sldId id="392" r:id="rId4"/>
    <p:sldId id="393" r:id="rId5"/>
    <p:sldId id="395" r:id="rId6"/>
    <p:sldId id="386" r:id="rId7"/>
    <p:sldId id="378" r:id="rId8"/>
    <p:sldId id="383" r:id="rId9"/>
    <p:sldId id="391" r:id="rId10"/>
    <p:sldId id="375" r:id="rId11"/>
  </p:sldIdLst>
  <p:sldSz cx="10693400" cy="7562850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E59"/>
    <a:srgbClr val="2F4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94291" autoAdjust="0"/>
  </p:normalViewPr>
  <p:slideViewPr>
    <p:cSldViewPr>
      <p:cViewPr varScale="1">
        <p:scale>
          <a:sx n="61" d="100"/>
          <a:sy n="61" d="100"/>
        </p:scale>
        <p:origin x="1028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9FBB5-7146-4A73-9CB6-0622B9CDC2B6}" type="datetimeFigureOut">
              <a:rPr lang="fr-FR" smtClean="0"/>
              <a:t>17/01/2022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7221B-68A3-4826-8BD2-21AAB05C7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42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C8A139D-B360-47C9-8B1E-EE86C5595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26" r="6547" b="155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B25138D-60B4-4966-A9B7-65C02A323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26" r="6547" b="155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F4E59"/>
                </a:solidFill>
                <a:latin typeface="DIN-Bold"/>
                <a:cs typeface="DIN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60BEBF0-2474-497D-BC2F-E2DA7C05E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26" r="6547" b="155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F4E59"/>
                </a:solidFill>
                <a:latin typeface="DIN-Bold"/>
                <a:cs typeface="DIN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1299" y="1630187"/>
            <a:ext cx="2906395" cy="4239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2F4E59"/>
                </a:solidFill>
                <a:latin typeface="DIN-Light"/>
                <a:cs typeface="DIN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514666-16EB-4944-A56E-F8DA6704D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26" r="6547" b="155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16" name="bk object 16"/>
          <p:cNvSpPr/>
          <p:nvPr/>
        </p:nvSpPr>
        <p:spPr>
          <a:xfrm>
            <a:off x="503999" y="869829"/>
            <a:ext cx="2565400" cy="0"/>
          </a:xfrm>
          <a:custGeom>
            <a:avLst/>
            <a:gdLst/>
            <a:ahLst/>
            <a:cxnLst/>
            <a:rect l="l" t="t" r="r" b="b"/>
            <a:pathLst>
              <a:path w="2565400">
                <a:moveTo>
                  <a:pt x="0" y="0"/>
                </a:moveTo>
                <a:lnTo>
                  <a:pt x="2565057" y="0"/>
                </a:lnTo>
              </a:path>
            </a:pathLst>
          </a:custGeom>
          <a:ln w="12700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F4E59"/>
                </a:solidFill>
                <a:latin typeface="DIN-Bold"/>
                <a:cs typeface="DIN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ED9E71-1CCA-443E-920F-F1606DF5D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26" r="6547" b="155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85899C-6F0C-4C68-B735-97785F4D3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826" r="6547" b="155"/>
          <a:stretch/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1299" y="454879"/>
            <a:ext cx="9710800" cy="401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2F4E59"/>
                </a:solidFill>
                <a:latin typeface="DIN-Bold"/>
                <a:cs typeface="DIN-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eycoliving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heycoliving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8AD79EAA-131B-482B-B43B-067535E2412E}"/>
              </a:ext>
            </a:extLst>
          </p:cNvPr>
          <p:cNvSpPr/>
          <p:nvPr/>
        </p:nvSpPr>
        <p:spPr>
          <a:xfrm>
            <a:off x="3877731" y="129752"/>
            <a:ext cx="2906405" cy="1274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kern="0" spc="75" dirty="0">
              <a:solidFill>
                <a:srgbClr val="2F4E59"/>
              </a:solidFill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A80F12C-DDD6-4C9E-9B73-3B8BF933252D}"/>
              </a:ext>
            </a:extLst>
          </p:cNvPr>
          <p:cNvSpPr/>
          <p:nvPr/>
        </p:nvSpPr>
        <p:spPr>
          <a:xfrm>
            <a:off x="3708400" y="7050399"/>
            <a:ext cx="3276600" cy="4509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0BF99212-AF74-4CB4-A0CF-39D3C916A3C4}"/>
              </a:ext>
            </a:extLst>
          </p:cNvPr>
          <p:cNvSpPr txBox="1">
            <a:spLocks/>
          </p:cNvSpPr>
          <p:nvPr/>
        </p:nvSpPr>
        <p:spPr>
          <a:xfrm>
            <a:off x="3890933" y="195009"/>
            <a:ext cx="2880001" cy="1084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3200" b="1" kern="0" spc="75" dirty="0" err="1">
                <a:solidFill>
                  <a:srgbClr val="2F4E59"/>
                </a:solidFill>
              </a:rPr>
              <a:t>HeyColiving</a:t>
            </a:r>
            <a:endParaRPr lang="fr-FR" sz="3200" b="1" kern="0" spc="75" dirty="0">
              <a:solidFill>
                <a:srgbClr val="2F4E59"/>
              </a:solidFill>
            </a:endParaRPr>
          </a:p>
          <a:p>
            <a:pPr marL="12700" algn="ctr">
              <a:spcBef>
                <a:spcPts val="100"/>
              </a:spcBef>
            </a:pPr>
            <a:r>
              <a:rPr lang="fr-FR" kern="0" spc="75" dirty="0">
                <a:solidFill>
                  <a:srgbClr val="2F4E59"/>
                </a:solidFill>
              </a:rPr>
              <a:t>Votre partenaire </a:t>
            </a:r>
          </a:p>
          <a:p>
            <a:pPr marL="12700" algn="ctr">
              <a:spcBef>
                <a:spcPts val="100"/>
              </a:spcBef>
            </a:pPr>
            <a:r>
              <a:rPr lang="fr-FR" kern="0" spc="75" dirty="0">
                <a:solidFill>
                  <a:srgbClr val="2F4E59"/>
                </a:solidFill>
              </a:rPr>
              <a:t>en investissement locatif</a:t>
            </a: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75D30A79-0F39-4E27-984A-B38DE99D3B87}"/>
              </a:ext>
            </a:extLst>
          </p:cNvPr>
          <p:cNvSpPr/>
          <p:nvPr/>
        </p:nvSpPr>
        <p:spPr>
          <a:xfrm>
            <a:off x="4514194" y="5323278"/>
            <a:ext cx="1665012" cy="1662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A65925F8-A602-45FC-A90E-417E2BD0B33E}"/>
              </a:ext>
            </a:extLst>
          </p:cNvPr>
          <p:cNvSpPr txBox="1"/>
          <p:nvPr/>
        </p:nvSpPr>
        <p:spPr>
          <a:xfrm>
            <a:off x="3880295" y="7183929"/>
            <a:ext cx="29328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H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T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T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P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: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/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/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H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E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Y</a:t>
            </a:r>
            <a:r>
              <a:rPr sz="1400" spc="1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C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O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L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I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V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I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N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G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.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C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O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r>
              <a:rPr sz="1400" spc="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M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3"/>
              </a:rPr>
              <a:t> </a:t>
            </a:r>
            <a:endParaRPr sz="1400" dirty="0">
              <a:latin typeface="DIN-Medium"/>
              <a:cs typeface="DIN-Medium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A6490459-0F7B-4682-8099-124077131E52}"/>
              </a:ext>
            </a:extLst>
          </p:cNvPr>
          <p:cNvSpPr/>
          <p:nvPr/>
        </p:nvSpPr>
        <p:spPr>
          <a:xfrm flipV="1">
            <a:off x="3906700" y="7382229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3147695">
                <a:moveTo>
                  <a:pt x="0" y="0"/>
                </a:moveTo>
                <a:lnTo>
                  <a:pt x="3147174" y="0"/>
                </a:lnTo>
              </a:path>
            </a:pathLst>
          </a:custGeom>
          <a:ln w="20015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">
            <a:extLst>
              <a:ext uri="{FF2B5EF4-FFF2-40B4-BE49-F238E27FC236}">
                <a16:creationId xmlns:a16="http://schemas.microsoft.com/office/drawing/2014/main" id="{4A946335-F2DE-4B8F-BA10-529DBDCEFB2E}"/>
              </a:ext>
            </a:extLst>
          </p:cNvPr>
          <p:cNvSpPr/>
          <p:nvPr/>
        </p:nvSpPr>
        <p:spPr>
          <a:xfrm flipV="1">
            <a:off x="3906700" y="7084758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3147695">
                <a:moveTo>
                  <a:pt x="0" y="0"/>
                </a:moveTo>
                <a:lnTo>
                  <a:pt x="3147174" y="0"/>
                </a:lnTo>
              </a:path>
            </a:pathLst>
          </a:custGeom>
          <a:ln w="20015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6B961E3-2816-4DAF-856D-C97C77233D9E}"/>
              </a:ext>
            </a:extLst>
          </p:cNvPr>
          <p:cNvSpPr/>
          <p:nvPr/>
        </p:nvSpPr>
        <p:spPr>
          <a:xfrm>
            <a:off x="2367015" y="1587828"/>
            <a:ext cx="5927833" cy="1274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"/>
              </a:spcBef>
            </a:pPr>
            <a:r>
              <a:rPr lang="fr-FR" sz="4000" b="1" kern="0" spc="125" dirty="0">
                <a:solidFill>
                  <a:srgbClr val="2F4E59"/>
                </a:solidFill>
              </a:rPr>
              <a:t>Elancourt</a:t>
            </a:r>
          </a:p>
          <a:p>
            <a:pPr marL="12700" algn="ctr">
              <a:spcBef>
                <a:spcPts val="100"/>
              </a:spcBef>
            </a:pPr>
            <a:r>
              <a:rPr lang="fr-FR" sz="2800" kern="0" spc="125" dirty="0">
                <a:solidFill>
                  <a:srgbClr val="2F4E59"/>
                </a:solidFill>
              </a:rPr>
              <a:t>Résidence les nouveaux horizons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BE35F0E-99FD-46E9-9372-CBE4B986E523}"/>
              </a:ext>
            </a:extLst>
          </p:cNvPr>
          <p:cNvSpPr/>
          <p:nvPr/>
        </p:nvSpPr>
        <p:spPr>
          <a:xfrm>
            <a:off x="2587733" y="3109694"/>
            <a:ext cx="5486399" cy="1662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spcBef>
                <a:spcPts val="100"/>
              </a:spcBef>
            </a:pPr>
            <a:r>
              <a:rPr lang="fr-FR" sz="3200" b="1" kern="0" spc="75" dirty="0">
                <a:solidFill>
                  <a:srgbClr val="2F4E59"/>
                </a:solidFill>
              </a:rPr>
              <a:t>Appartement </a:t>
            </a:r>
            <a:r>
              <a:rPr lang="fr-FR" sz="3200" kern="0" spc="75" dirty="0">
                <a:solidFill>
                  <a:srgbClr val="2F4E59"/>
                </a:solidFill>
              </a:rPr>
              <a:t>de</a:t>
            </a:r>
            <a:r>
              <a:rPr lang="fr-FR" sz="3200" b="1" kern="0" spc="75" dirty="0">
                <a:solidFill>
                  <a:srgbClr val="2F4E59"/>
                </a:solidFill>
              </a:rPr>
              <a:t> 3 chambres </a:t>
            </a:r>
            <a:r>
              <a:rPr lang="fr-FR" sz="3200" kern="0" spc="75" dirty="0">
                <a:solidFill>
                  <a:srgbClr val="2F4E59"/>
                </a:solidFill>
              </a:rPr>
              <a:t>et </a:t>
            </a:r>
            <a:r>
              <a:rPr lang="fr-FR" sz="3200" b="1" kern="0" spc="75" dirty="0">
                <a:solidFill>
                  <a:srgbClr val="2F4E59"/>
                </a:solidFill>
              </a:rPr>
              <a:t>1 suite</a:t>
            </a:r>
          </a:p>
          <a:p>
            <a:pPr marL="12700" lvl="0" algn="ctr">
              <a:spcBef>
                <a:spcPts val="100"/>
              </a:spcBef>
            </a:pPr>
            <a:r>
              <a:rPr lang="fr-FR" sz="3200" kern="0" spc="75" dirty="0">
                <a:solidFill>
                  <a:srgbClr val="2F4E59"/>
                </a:solidFill>
              </a:rPr>
              <a:t>en </a:t>
            </a:r>
            <a:r>
              <a:rPr lang="fr-FR" sz="3200" kern="0" spc="75" dirty="0" err="1">
                <a:solidFill>
                  <a:srgbClr val="2F4E59"/>
                </a:solidFill>
              </a:rPr>
              <a:t>Coliving</a:t>
            </a:r>
            <a:endParaRPr lang="fr-FR" sz="3200" kern="0" spc="75" dirty="0">
              <a:solidFill>
                <a:srgbClr val="2F4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1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3A3494C-0C78-408E-8DD8-0D49E73E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A1456F-2403-4695-B423-E9C41F27F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t="26827" r="19581" b="25817"/>
          <a:stretch/>
        </p:blipFill>
        <p:spPr>
          <a:xfrm>
            <a:off x="4024516" y="1248016"/>
            <a:ext cx="2608927" cy="3191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4966378-244F-44C2-86C8-B9A9F54C3C92}"/>
              </a:ext>
            </a:extLst>
          </p:cNvPr>
          <p:cNvSpPr/>
          <p:nvPr/>
        </p:nvSpPr>
        <p:spPr>
          <a:xfrm>
            <a:off x="3573934" y="6173145"/>
            <a:ext cx="3517839" cy="1061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2C3F30D-A49D-40CD-887A-CB71D055C621}"/>
              </a:ext>
            </a:extLst>
          </p:cNvPr>
          <p:cNvSpPr/>
          <p:nvPr/>
        </p:nvSpPr>
        <p:spPr>
          <a:xfrm>
            <a:off x="3582743" y="678578"/>
            <a:ext cx="3517839" cy="5700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bject 18"/>
          <p:cNvSpPr/>
          <p:nvPr/>
        </p:nvSpPr>
        <p:spPr>
          <a:xfrm>
            <a:off x="3821980" y="1116866"/>
            <a:ext cx="3039364" cy="45719"/>
          </a:xfrm>
          <a:custGeom>
            <a:avLst/>
            <a:gdLst/>
            <a:ahLst/>
            <a:cxnLst/>
            <a:rect l="l" t="t" r="r" b="b"/>
            <a:pathLst>
              <a:path w="2471420">
                <a:moveTo>
                  <a:pt x="0" y="0"/>
                </a:moveTo>
                <a:lnTo>
                  <a:pt x="2470924" y="0"/>
                </a:lnTo>
              </a:path>
            </a:pathLst>
          </a:custGeom>
          <a:ln w="12700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235438" y="763280"/>
            <a:ext cx="421244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2400" spc="75" dirty="0"/>
              <a:t>CONTACTEZ – NOUS !</a:t>
            </a:r>
            <a:endParaRPr sz="2400" spc="125" dirty="0"/>
          </a:p>
        </p:txBody>
      </p:sp>
      <p:sp>
        <p:nvSpPr>
          <p:cNvPr id="22" name="object 3"/>
          <p:cNvSpPr txBox="1"/>
          <p:nvPr/>
        </p:nvSpPr>
        <p:spPr>
          <a:xfrm>
            <a:off x="3727174" y="6853263"/>
            <a:ext cx="3228975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H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T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T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P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: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/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/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H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E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Y</a:t>
            </a:r>
            <a:r>
              <a:rPr sz="1400" spc="1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C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O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L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I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V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I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N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G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.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C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3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O</a:t>
            </a:r>
            <a:r>
              <a:rPr sz="1400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r>
              <a:rPr sz="1400" spc="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M</a:t>
            </a:r>
            <a:r>
              <a:rPr sz="1400" spc="25" dirty="0">
                <a:solidFill>
                  <a:srgbClr val="2F4E59"/>
                </a:solidFill>
                <a:latin typeface="DIN-Medium"/>
                <a:cs typeface="DIN-Medium"/>
                <a:hlinkClick r:id="rId4"/>
              </a:rPr>
              <a:t> </a:t>
            </a:r>
            <a:endParaRPr sz="1400" dirty="0">
              <a:latin typeface="DIN-Medium"/>
              <a:cs typeface="DIN-Medium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755133" y="7134225"/>
            <a:ext cx="3147695" cy="0"/>
          </a:xfrm>
          <a:custGeom>
            <a:avLst/>
            <a:gdLst/>
            <a:ahLst/>
            <a:cxnLst/>
            <a:rect l="l" t="t" r="r" b="b"/>
            <a:pathLst>
              <a:path w="3147695">
                <a:moveTo>
                  <a:pt x="0" y="0"/>
                </a:moveTo>
                <a:lnTo>
                  <a:pt x="3147174" y="0"/>
                </a:lnTo>
              </a:path>
            </a:pathLst>
          </a:custGeom>
          <a:ln w="20015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/>
          <p:cNvSpPr/>
          <p:nvPr/>
        </p:nvSpPr>
        <p:spPr>
          <a:xfrm>
            <a:off x="3755133" y="6853263"/>
            <a:ext cx="3147695" cy="0"/>
          </a:xfrm>
          <a:custGeom>
            <a:avLst/>
            <a:gdLst/>
            <a:ahLst/>
            <a:cxnLst/>
            <a:rect l="l" t="t" r="r" b="b"/>
            <a:pathLst>
              <a:path w="3147695">
                <a:moveTo>
                  <a:pt x="0" y="0"/>
                </a:moveTo>
                <a:lnTo>
                  <a:pt x="3147174" y="0"/>
                </a:lnTo>
              </a:path>
            </a:pathLst>
          </a:custGeom>
          <a:ln w="20015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/>
          <p:nvPr/>
        </p:nvSpPr>
        <p:spPr>
          <a:xfrm>
            <a:off x="4662095" y="4774750"/>
            <a:ext cx="1359132" cy="13569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9"/>
          <p:cNvSpPr txBox="1"/>
          <p:nvPr/>
        </p:nvSpPr>
        <p:spPr>
          <a:xfrm>
            <a:off x="3573934" y="6232464"/>
            <a:ext cx="3517839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kern="0" spc="75" dirty="0">
                <a:solidFill>
                  <a:srgbClr val="2F4E59"/>
                </a:solidFill>
              </a:rPr>
              <a:t>Votre partenaire en investissement locatif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10</a:t>
            </a:fld>
            <a:endParaRPr lang="fr-FR"/>
          </a:p>
        </p:txBody>
      </p:sp>
      <p:sp>
        <p:nvSpPr>
          <p:cNvPr id="8" name="object 8"/>
          <p:cNvSpPr/>
          <p:nvPr/>
        </p:nvSpPr>
        <p:spPr>
          <a:xfrm>
            <a:off x="4402219" y="3859376"/>
            <a:ext cx="1934803" cy="834056"/>
          </a:xfrm>
          <a:custGeom>
            <a:avLst/>
            <a:gdLst/>
            <a:ahLst/>
            <a:cxnLst/>
            <a:rect l="l" t="t" r="r" b="b"/>
            <a:pathLst>
              <a:path w="1905000" h="413385">
                <a:moveTo>
                  <a:pt x="1714500" y="0"/>
                </a:moveTo>
                <a:lnTo>
                  <a:pt x="190500" y="0"/>
                </a:lnTo>
                <a:lnTo>
                  <a:pt x="80367" y="2976"/>
                </a:lnTo>
                <a:lnTo>
                  <a:pt x="23812" y="23812"/>
                </a:lnTo>
                <a:lnTo>
                  <a:pt x="2976" y="80367"/>
                </a:lnTo>
                <a:lnTo>
                  <a:pt x="0" y="190500"/>
                </a:lnTo>
                <a:lnTo>
                  <a:pt x="0" y="222745"/>
                </a:lnTo>
                <a:lnTo>
                  <a:pt x="2976" y="332878"/>
                </a:lnTo>
                <a:lnTo>
                  <a:pt x="23812" y="389432"/>
                </a:lnTo>
                <a:lnTo>
                  <a:pt x="80367" y="410268"/>
                </a:lnTo>
                <a:lnTo>
                  <a:pt x="190500" y="413245"/>
                </a:lnTo>
                <a:lnTo>
                  <a:pt x="1714500" y="413245"/>
                </a:lnTo>
                <a:lnTo>
                  <a:pt x="1824632" y="410268"/>
                </a:lnTo>
                <a:lnTo>
                  <a:pt x="1881187" y="389432"/>
                </a:lnTo>
                <a:lnTo>
                  <a:pt x="1902023" y="332878"/>
                </a:lnTo>
                <a:lnTo>
                  <a:pt x="1905000" y="222745"/>
                </a:lnTo>
                <a:lnTo>
                  <a:pt x="1905000" y="190500"/>
                </a:lnTo>
                <a:lnTo>
                  <a:pt x="1902023" y="80367"/>
                </a:lnTo>
                <a:lnTo>
                  <a:pt x="1881187" y="23812"/>
                </a:lnTo>
                <a:lnTo>
                  <a:pt x="1824632" y="2976"/>
                </a:lnTo>
                <a:lnTo>
                  <a:pt x="171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11217" y="3942588"/>
            <a:ext cx="1714307" cy="38279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25"/>
              </a:spcBef>
            </a:pPr>
            <a:r>
              <a:rPr lang="fr-FR" sz="1200" b="1" spc="85" dirty="0">
                <a:solidFill>
                  <a:srgbClr val="2F4E59"/>
                </a:solidFill>
                <a:latin typeface="DIN-Bold"/>
                <a:cs typeface="DIN-Bold"/>
              </a:rPr>
              <a:t>JONATHAN SOULIMAN</a:t>
            </a:r>
            <a:endParaRPr lang="fr-FR" sz="1200" b="1" spc="85" dirty="0">
              <a:solidFill>
                <a:srgbClr val="2F4E59"/>
              </a:solidFill>
              <a:latin typeface="DIN-Light"/>
              <a:cs typeface="DIN-Bold"/>
            </a:endParaRPr>
          </a:p>
          <a:p>
            <a:pPr marL="13335" algn="ctr">
              <a:lnSpc>
                <a:spcPct val="100000"/>
              </a:lnSpc>
              <a:spcBef>
                <a:spcPts val="125"/>
              </a:spcBef>
            </a:pPr>
            <a:r>
              <a:rPr lang="fr-FR" sz="1100" spc="85" dirty="0">
                <a:solidFill>
                  <a:srgbClr val="2F4E59"/>
                </a:solidFill>
                <a:latin typeface="DIN-Light"/>
                <a:cs typeface="DIN-Bold"/>
              </a:rPr>
              <a:t>Conseiller Immobilier</a:t>
            </a:r>
            <a:endParaRPr lang="fr-FR" sz="1100" dirty="0">
              <a:latin typeface="DIN-Bold"/>
              <a:cs typeface="DIN-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02219" y="4384770"/>
            <a:ext cx="1932305" cy="21929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lang="fr-FR" sz="1600" b="1" spc="0" dirty="0">
                <a:solidFill>
                  <a:srgbClr val="2F4E59"/>
                </a:solidFill>
                <a:latin typeface="Brandon Grotesque Regular"/>
                <a:cs typeface="Brandon Grotesque Regular"/>
              </a:rPr>
              <a:t>TEL : 06 30 72 35 96</a:t>
            </a:r>
            <a:endParaRPr sz="1600" b="1" dirty="0">
              <a:latin typeface="Brandon Grotesque Regular"/>
              <a:cs typeface="Brandon Grotesq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7283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ADF78A-161B-440B-99A0-DA774876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9845A2-1C5C-4336-995B-2A39AFC8ABAD}"/>
              </a:ext>
            </a:extLst>
          </p:cNvPr>
          <p:cNvSpPr/>
          <p:nvPr/>
        </p:nvSpPr>
        <p:spPr>
          <a:xfrm>
            <a:off x="-1" y="0"/>
            <a:ext cx="5303157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95B20918-CA16-4F9E-B401-F46EF7E5B6B2}"/>
              </a:ext>
            </a:extLst>
          </p:cNvPr>
          <p:cNvSpPr txBox="1">
            <a:spLocks/>
          </p:cNvSpPr>
          <p:nvPr/>
        </p:nvSpPr>
        <p:spPr>
          <a:xfrm>
            <a:off x="491298" y="454879"/>
            <a:ext cx="378860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Résumé</a:t>
            </a:r>
            <a:r>
              <a:rPr lang="fr-FR" sz="32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:</a:t>
            </a:r>
          </a:p>
        </p:txBody>
      </p:sp>
      <p:pic>
        <p:nvPicPr>
          <p:cNvPr id="44034" name="Picture 2" descr="RÃ©sultat de recherche d'images pour &quot;picto money&quot;">
            <a:extLst>
              <a:ext uri="{FF2B5EF4-FFF2-40B4-BE49-F238E27FC236}">
                <a16:creationId xmlns:a16="http://schemas.microsoft.com/office/drawing/2014/main" id="{F09AB482-314A-4524-B9E4-CD4F929D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2F4E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90625"/>
            <a:ext cx="1604170" cy="160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872CEA07-6962-42F7-804D-D4FA3C7632D9}"/>
              </a:ext>
            </a:extLst>
          </p:cNvPr>
          <p:cNvSpPr txBox="1">
            <a:spLocks/>
          </p:cNvSpPr>
          <p:nvPr/>
        </p:nvSpPr>
        <p:spPr>
          <a:xfrm>
            <a:off x="1323335" y="1440721"/>
            <a:ext cx="3788602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endParaRPr lang="fr-FR" sz="2000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  <a:p>
            <a:pPr marL="12700" algn="ctr">
              <a:spcBef>
                <a:spcPts val="100"/>
              </a:spcBef>
            </a:pP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Investissement : </a:t>
            </a:r>
          </a:p>
          <a:p>
            <a:pPr marL="12700" algn="ctr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319 000€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68C4368A-78DB-47BD-B493-7B5892653BAC}"/>
              </a:ext>
            </a:extLst>
          </p:cNvPr>
          <p:cNvSpPr txBox="1">
            <a:spLocks/>
          </p:cNvSpPr>
          <p:nvPr/>
        </p:nvSpPr>
        <p:spPr>
          <a:xfrm>
            <a:off x="1325149" y="3460824"/>
            <a:ext cx="3788602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Rendement brut : </a:t>
            </a:r>
          </a:p>
          <a:p>
            <a:pPr marL="12700" algn="ctr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7,9 %</a:t>
            </a: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0072A905-6C25-4C35-979D-242C68538CDA}"/>
              </a:ext>
            </a:extLst>
          </p:cNvPr>
          <p:cNvSpPr txBox="1">
            <a:spLocks/>
          </p:cNvSpPr>
          <p:nvPr/>
        </p:nvSpPr>
        <p:spPr>
          <a:xfrm>
            <a:off x="1323335" y="5089692"/>
            <a:ext cx="3788602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Rendement Net : </a:t>
            </a:r>
          </a:p>
          <a:p>
            <a:pPr marL="12700" algn="ctr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4,3 %</a:t>
            </a:r>
          </a:p>
        </p:txBody>
      </p:sp>
      <p:pic>
        <p:nvPicPr>
          <p:cNvPr id="44036" name="Picture 4" descr="RÃ©sultat de recherche d'images pour &quot;picto rendement&quot;">
            <a:extLst>
              <a:ext uri="{FF2B5EF4-FFF2-40B4-BE49-F238E27FC236}">
                <a16:creationId xmlns:a16="http://schemas.microsoft.com/office/drawing/2014/main" id="{0AF3EE87-C5DF-4A49-9E15-AA8A8770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2F4E59">
                <a:tint val="45000"/>
                <a:satMod val="400000"/>
              </a:srgbClr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5" y="3098458"/>
            <a:ext cx="1137200" cy="1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Ã©sultat de recherche d'images pour &quot;picto rendement&quot;">
            <a:extLst>
              <a:ext uri="{FF2B5EF4-FFF2-40B4-BE49-F238E27FC236}">
                <a16:creationId xmlns:a16="http://schemas.microsoft.com/office/drawing/2014/main" id="{2EB344A8-60B7-4CCE-8D37-61ED7BEE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2F4E59">
                <a:tint val="45000"/>
                <a:satMod val="400000"/>
              </a:srgbClr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" y="4901687"/>
            <a:ext cx="1137200" cy="1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D349191D-A300-44B8-89B9-2CDE68C95F01}"/>
              </a:ext>
            </a:extLst>
          </p:cNvPr>
          <p:cNvSpPr/>
          <p:nvPr/>
        </p:nvSpPr>
        <p:spPr>
          <a:xfrm>
            <a:off x="4514194" y="5723262"/>
            <a:ext cx="1665012" cy="1662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85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8CEFF5B-61A1-4F27-B3C3-C749E798D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628"/>
            <a:ext cx="10693400" cy="75336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93F271-E5EC-40AD-AFEF-C6170529A22D}"/>
              </a:ext>
            </a:extLst>
          </p:cNvPr>
          <p:cNvSpPr/>
          <p:nvPr/>
        </p:nvSpPr>
        <p:spPr>
          <a:xfrm>
            <a:off x="5093604" y="18596"/>
            <a:ext cx="5653400" cy="7687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0EAF3499-9BFE-4F1D-89AD-DC1430A03DA4}"/>
              </a:ext>
            </a:extLst>
          </p:cNvPr>
          <p:cNvSpPr/>
          <p:nvPr/>
        </p:nvSpPr>
        <p:spPr>
          <a:xfrm flipV="1">
            <a:off x="5130269" y="548170"/>
            <a:ext cx="2745014" cy="45719"/>
          </a:xfrm>
          <a:custGeom>
            <a:avLst/>
            <a:gdLst/>
            <a:ahLst/>
            <a:cxnLst/>
            <a:rect l="l" t="t" r="r" b="b"/>
            <a:pathLst>
              <a:path w="2023745">
                <a:moveTo>
                  <a:pt x="0" y="0"/>
                </a:moveTo>
                <a:lnTo>
                  <a:pt x="2023618" y="0"/>
                </a:lnTo>
              </a:path>
            </a:pathLst>
          </a:custGeom>
          <a:ln w="12700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95B20918-CA16-4F9E-B401-F46EF7E5B6B2}"/>
              </a:ext>
            </a:extLst>
          </p:cNvPr>
          <p:cNvSpPr txBox="1">
            <a:spLocks/>
          </p:cNvSpPr>
          <p:nvPr/>
        </p:nvSpPr>
        <p:spPr>
          <a:xfrm>
            <a:off x="5196114" y="18596"/>
            <a:ext cx="378860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Emplacement :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9DFAC7DD-01AC-4C73-AB8E-C02C2FE3C7CD}"/>
              </a:ext>
            </a:extLst>
          </p:cNvPr>
          <p:cNvSpPr txBox="1">
            <a:spLocks/>
          </p:cNvSpPr>
          <p:nvPr/>
        </p:nvSpPr>
        <p:spPr>
          <a:xfrm>
            <a:off x="5184828" y="5782386"/>
            <a:ext cx="37886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Transports</a:t>
            </a: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 </a:t>
            </a: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CAC57506-7FF3-4892-BEED-1B43E652C19D}"/>
              </a:ext>
            </a:extLst>
          </p:cNvPr>
          <p:cNvSpPr txBox="1">
            <a:spLocks/>
          </p:cNvSpPr>
          <p:nvPr/>
        </p:nvSpPr>
        <p:spPr>
          <a:xfrm>
            <a:off x="5180590" y="3554277"/>
            <a:ext cx="37886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Commerces</a:t>
            </a: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5A935ACB-38B9-43BB-80CD-AA8A8BD817B2}"/>
              </a:ext>
            </a:extLst>
          </p:cNvPr>
          <p:cNvSpPr txBox="1">
            <a:spLocks/>
          </p:cNvSpPr>
          <p:nvPr/>
        </p:nvSpPr>
        <p:spPr>
          <a:xfrm>
            <a:off x="5180590" y="840409"/>
            <a:ext cx="447685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Zones d’activités économiques</a:t>
            </a: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</a:t>
            </a: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F09DEEED-814C-44AA-BD9C-D51A52E53146}"/>
              </a:ext>
            </a:extLst>
          </p:cNvPr>
          <p:cNvSpPr txBox="1">
            <a:spLocks/>
          </p:cNvSpPr>
          <p:nvPr/>
        </p:nvSpPr>
        <p:spPr>
          <a:xfrm>
            <a:off x="6430355" y="6246470"/>
            <a:ext cx="378860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1400" b="0" i="0" dirty="0">
                <a:solidFill>
                  <a:schemeClr val="accent1">
                    <a:lumMod val="50000"/>
                  </a:schemeClr>
                </a:solidFill>
                <a:effectLst/>
                <a:latin typeface="DIN-Bold" panose="02000803040000020004"/>
              </a:rPr>
              <a:t>La ville est desservie par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DIN-Bold" panose="02000803040000020004"/>
              </a:rPr>
              <a:t>la gare de La Verrière </a:t>
            </a:r>
            <a:r>
              <a:rPr lang="fr-FR" sz="1400" b="0" i="0" dirty="0">
                <a:solidFill>
                  <a:schemeClr val="accent1">
                    <a:lumMod val="50000"/>
                  </a:schemeClr>
                </a:solidFill>
                <a:effectLst/>
                <a:latin typeface="DIN-Bold" panose="02000803040000020004"/>
              </a:rPr>
              <a:t>a 20 minutes à pied, et par un réseau étoffé de lignes de bus dont une ligne qui amène a la gare en moins de 10 minutes  </a:t>
            </a:r>
            <a:endParaRPr lang="fr-FR" sz="1400" kern="0" spc="125" dirty="0">
              <a:solidFill>
                <a:schemeClr val="accent1">
                  <a:lumMod val="50000"/>
                </a:schemeClr>
              </a:solidFill>
              <a:latin typeface="DIN-Bold" panose="02000803040000020004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1F379016-6321-4C3F-8184-C9D67B1DA712}"/>
              </a:ext>
            </a:extLst>
          </p:cNvPr>
          <p:cNvSpPr txBox="1">
            <a:spLocks/>
          </p:cNvSpPr>
          <p:nvPr/>
        </p:nvSpPr>
        <p:spPr>
          <a:xfrm>
            <a:off x="6477737" y="3925651"/>
            <a:ext cx="378860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14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Centre ville avec un hypermarché et de nombreux commerces à 10min à pied. </a:t>
            </a:r>
          </a:p>
        </p:txBody>
      </p:sp>
      <p:pic>
        <p:nvPicPr>
          <p:cNvPr id="45066" name="Picture 10" descr="RÃ©sultat de recherche d'images pour &quot;centre commercial picto&quot;">
            <a:extLst>
              <a:ext uri="{FF2B5EF4-FFF2-40B4-BE49-F238E27FC236}">
                <a16:creationId xmlns:a16="http://schemas.microsoft.com/office/drawing/2014/main" id="{A2A6B481-5FC8-4BC4-84A9-3D01F686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99" y="4760880"/>
            <a:ext cx="879751" cy="6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id="{AF9E5E2D-7A1A-4CEE-B3F2-CD01F3522A17}"/>
              </a:ext>
            </a:extLst>
          </p:cNvPr>
          <p:cNvSpPr txBox="1">
            <a:spLocks/>
          </p:cNvSpPr>
          <p:nvPr/>
        </p:nvSpPr>
        <p:spPr>
          <a:xfrm>
            <a:off x="6477737" y="4833876"/>
            <a:ext cx="394533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14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Boulangerie, restaurant, pharmacie et coiffeur à proximité directe. </a:t>
            </a: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9F5D36BE-5AEC-41AC-A7BA-082FAA053E7D}"/>
              </a:ext>
            </a:extLst>
          </p:cNvPr>
          <p:cNvSpPr txBox="1">
            <a:spLocks/>
          </p:cNvSpPr>
          <p:nvPr/>
        </p:nvSpPr>
        <p:spPr>
          <a:xfrm>
            <a:off x="6477739" y="1197962"/>
            <a:ext cx="3517162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1400" b="0" i="0" dirty="0">
                <a:solidFill>
                  <a:schemeClr val="accent1">
                    <a:lumMod val="50000"/>
                  </a:schemeClr>
                </a:solidFill>
                <a:effectLst/>
                <a:latin typeface="DIN-Bold" panose="02000803040000020004"/>
              </a:rPr>
              <a:t>Sa position proche de la zone d’activité de Saint Quentin en Yveline, qui lui donne un accès rapide a paris permet d’attirer les jeunes dynamiques qui cherchent un peu de calme sans trop s’éloigner de leur lieu de travail. </a:t>
            </a:r>
          </a:p>
          <a:p>
            <a:pPr marL="12700">
              <a:spcBef>
                <a:spcPts val="100"/>
              </a:spcBef>
            </a:pPr>
            <a:r>
              <a:rPr lang="fr-FR" sz="1400" b="0" i="0" dirty="0">
                <a:solidFill>
                  <a:schemeClr val="accent1">
                    <a:lumMod val="50000"/>
                  </a:schemeClr>
                </a:solidFill>
                <a:effectLst/>
                <a:latin typeface="DIN-Bold" panose="02000803040000020004"/>
              </a:rPr>
              <a:t>Maurepas est de plus une ville qui évolue avec la construction d’un grand cinéma et d’autres projets.</a:t>
            </a:r>
          </a:p>
        </p:txBody>
      </p:sp>
      <p:pic>
        <p:nvPicPr>
          <p:cNvPr id="45072" name="Picture 16" descr="Image associÃ©e">
            <a:extLst>
              <a:ext uri="{FF2B5EF4-FFF2-40B4-BE49-F238E27FC236}">
                <a16:creationId xmlns:a16="http://schemas.microsoft.com/office/drawing/2014/main" id="{95E2831A-4746-4CA8-A0C8-D0F9785A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4" y="1134184"/>
            <a:ext cx="1587572" cy="15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ésultat de recherche d'images pour &quot;RER C picto&quot;">
            <a:extLst>
              <a:ext uri="{FF2B5EF4-FFF2-40B4-BE49-F238E27FC236}">
                <a16:creationId xmlns:a16="http://schemas.microsoft.com/office/drawing/2014/main" id="{22E3E78B-2131-43AE-9936-A4638734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12" y="6335837"/>
            <a:ext cx="1067733" cy="5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starbucks logo&quot;">
            <a:extLst>
              <a:ext uri="{FF2B5EF4-FFF2-40B4-BE49-F238E27FC236}">
                <a16:creationId xmlns:a16="http://schemas.microsoft.com/office/drawing/2014/main" id="{6BE16A71-8F41-439A-873D-7EBFD7AC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99" y="3881994"/>
            <a:ext cx="649923" cy="6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5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AD81AE-A060-4D08-97D0-D3420E18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9628"/>
            <a:ext cx="10693400" cy="75336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1AAD55-DAB4-4234-A804-E53429710265}"/>
              </a:ext>
            </a:extLst>
          </p:cNvPr>
          <p:cNvSpPr/>
          <p:nvPr/>
        </p:nvSpPr>
        <p:spPr>
          <a:xfrm>
            <a:off x="0" y="0"/>
            <a:ext cx="7556500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B4C453F2-8F44-4830-B8E2-3EEF39E62745}"/>
              </a:ext>
            </a:extLst>
          </p:cNvPr>
          <p:cNvSpPr/>
          <p:nvPr/>
        </p:nvSpPr>
        <p:spPr>
          <a:xfrm flipV="1">
            <a:off x="281184" y="724865"/>
            <a:ext cx="2322316" cy="57058"/>
          </a:xfrm>
          <a:custGeom>
            <a:avLst/>
            <a:gdLst/>
            <a:ahLst/>
            <a:cxnLst/>
            <a:rect l="l" t="t" r="r" b="b"/>
            <a:pathLst>
              <a:path w="2023745">
                <a:moveTo>
                  <a:pt x="0" y="0"/>
                </a:moveTo>
                <a:lnTo>
                  <a:pt x="2023618" y="0"/>
                </a:lnTo>
              </a:path>
            </a:pathLst>
          </a:custGeom>
          <a:ln w="12700">
            <a:solidFill>
              <a:srgbClr val="2F4E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4669BDFE-CEED-4DF7-8F5A-3396E1C074F5}"/>
              </a:ext>
            </a:extLst>
          </p:cNvPr>
          <p:cNvSpPr txBox="1">
            <a:spLocks/>
          </p:cNvSpPr>
          <p:nvPr/>
        </p:nvSpPr>
        <p:spPr>
          <a:xfrm>
            <a:off x="279470" y="219598"/>
            <a:ext cx="378860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Description :</a:t>
            </a: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39B6B745-FF5A-4B63-A499-080109253036}"/>
              </a:ext>
            </a:extLst>
          </p:cNvPr>
          <p:cNvSpPr txBox="1">
            <a:spLocks/>
          </p:cNvSpPr>
          <p:nvPr/>
        </p:nvSpPr>
        <p:spPr>
          <a:xfrm>
            <a:off x="281184" y="973266"/>
            <a:ext cx="5294116" cy="16158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Le bien dans l’état actuel</a:t>
            </a:r>
          </a:p>
          <a:p>
            <a:pPr marL="12700">
              <a:spcBef>
                <a:spcPts val="100"/>
              </a:spcBef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Le bien de 93m² se compose actuellement : 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De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2 chambres 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de 9 à 12 m²;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D’une salle de bain commune ;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D’un double séjour ; 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D’une cuisine.</a:t>
            </a: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766A9400-427B-4E80-91BF-842D33B76633}"/>
              </a:ext>
            </a:extLst>
          </p:cNvPr>
          <p:cNvSpPr txBox="1">
            <a:spLocks/>
          </p:cNvSpPr>
          <p:nvPr/>
        </p:nvSpPr>
        <p:spPr>
          <a:xfrm>
            <a:off x="279470" y="3263935"/>
            <a:ext cx="7048430" cy="36368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La transformation</a:t>
            </a:r>
          </a:p>
          <a:p>
            <a:pPr marL="12700">
              <a:spcBef>
                <a:spcPts val="100"/>
              </a:spcBef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Le projet de rénovation consiste à : 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Créer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1 suite 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dans la cuisine et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1 chambre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dans le salon ;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Ouvrir la salle a manger sur l’entrée et y créer une cuisine pour donner un grand espace de vie commune ;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Rénover les chambres pour leurs donner un coup de jeune.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endParaRPr lang="fr-FR" sz="1600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  <a:p>
            <a:pPr marL="469900" lvl="1">
              <a:spcBef>
                <a:spcPts val="100"/>
              </a:spcBef>
            </a:pPr>
            <a:endParaRPr lang="fr-FR" sz="1600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  <a:p>
            <a:pPr marL="469900" lvl="1">
              <a:spcBef>
                <a:spcPts val="100"/>
              </a:spcBef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L’ensemble donnera un bien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attractif à la location, 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avec 3 chambres et 1 suites.</a:t>
            </a:r>
            <a:endParaRPr lang="fr-FR" sz="1600" b="1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  <a:p>
            <a:pPr marL="469900" lvl="1">
              <a:spcBef>
                <a:spcPts val="100"/>
              </a:spcBef>
            </a:pPr>
            <a:endParaRPr lang="fr-FR" sz="1600" b="1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  <a:p>
            <a:pPr marL="469900" lvl="1">
              <a:spcBef>
                <a:spcPts val="100"/>
              </a:spcBef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Les locataires auront accès à un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espace commun moderne 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avec une cuisine ouverte sur salon ce qui permettra d’avoir un espace convivial pour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rester sur la durée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. 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CE26CDAA-1C4B-4472-9286-444632BCBA61}"/>
              </a:ext>
            </a:extLst>
          </p:cNvPr>
          <p:cNvSpPr/>
          <p:nvPr/>
        </p:nvSpPr>
        <p:spPr>
          <a:xfrm>
            <a:off x="6720646" y="371482"/>
            <a:ext cx="1665012" cy="1662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6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27311A4-F38A-4223-9F7D-96A2065A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E49E498-64DD-4FC0-9914-2E1345620905}"/>
              </a:ext>
            </a:extLst>
          </p:cNvPr>
          <p:cNvSpPr/>
          <p:nvPr/>
        </p:nvSpPr>
        <p:spPr>
          <a:xfrm>
            <a:off x="104942" y="118810"/>
            <a:ext cx="4320002" cy="79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kern="0" spc="75" dirty="0">
              <a:solidFill>
                <a:srgbClr val="2F4E59"/>
              </a:solidFill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E12118F-03EF-4F64-82D5-E098E4B14EEB}"/>
              </a:ext>
            </a:extLst>
          </p:cNvPr>
          <p:cNvSpPr txBox="1">
            <a:spLocks/>
          </p:cNvSpPr>
          <p:nvPr/>
        </p:nvSpPr>
        <p:spPr>
          <a:xfrm>
            <a:off x="279470" y="219598"/>
            <a:ext cx="68960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Photos du bien actuel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F09714-1638-456B-8A8A-5DF8291FA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6000"/>
          <a:stretch/>
        </p:blipFill>
        <p:spPr>
          <a:xfrm>
            <a:off x="300304" y="1021994"/>
            <a:ext cx="4320002" cy="3139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7FCF3F-63CC-43AF-AF5E-8B35106C2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r="3000"/>
          <a:stretch/>
        </p:blipFill>
        <p:spPr>
          <a:xfrm>
            <a:off x="5727700" y="55748"/>
            <a:ext cx="4686230" cy="3405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C993E3-7C05-4115-980E-BFA8109E7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" b="5667"/>
          <a:stretch/>
        </p:blipFill>
        <p:spPr>
          <a:xfrm>
            <a:off x="6870700" y="3763360"/>
            <a:ext cx="2761278" cy="3662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A41606-624E-4E35-8656-FB0CE3C420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b="8667"/>
          <a:stretch/>
        </p:blipFill>
        <p:spPr>
          <a:xfrm>
            <a:off x="279470" y="4376757"/>
            <a:ext cx="4228842" cy="3049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02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27311A4-F38A-4223-9F7D-96A2065A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E49E498-64DD-4FC0-9914-2E1345620905}"/>
              </a:ext>
            </a:extLst>
          </p:cNvPr>
          <p:cNvSpPr/>
          <p:nvPr/>
        </p:nvSpPr>
        <p:spPr>
          <a:xfrm>
            <a:off x="104942" y="118810"/>
            <a:ext cx="6896030" cy="79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kern="0" spc="75" dirty="0">
              <a:solidFill>
                <a:srgbClr val="2F4E59"/>
              </a:solidFill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E12118F-03EF-4F64-82D5-E098E4B14EEB}"/>
              </a:ext>
            </a:extLst>
          </p:cNvPr>
          <p:cNvSpPr txBox="1">
            <a:spLocks/>
          </p:cNvSpPr>
          <p:nvPr/>
        </p:nvSpPr>
        <p:spPr>
          <a:xfrm>
            <a:off x="279470" y="219598"/>
            <a:ext cx="68960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Projection : Prestations HeyColiving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669FA5-3DF1-4437-8EF1-68DC420C5B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31" y="1331594"/>
            <a:ext cx="4320002" cy="288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4BBD57-A339-401D-A740-685120BA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200" y="4709512"/>
            <a:ext cx="3779731" cy="252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1568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550B2E-5C2C-4890-9CA9-0CDD8149F0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864" y="1331594"/>
            <a:ext cx="4319238" cy="288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7BB34E-C572-44EF-8169-E7CF4C97C1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32110" r="16955"/>
          <a:stretch/>
        </p:blipFill>
        <p:spPr>
          <a:xfrm>
            <a:off x="2813124" y="4709512"/>
            <a:ext cx="1770845" cy="2520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156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71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C27AC2B-1862-4FA4-826D-6BC96D433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D9578A-31D1-4FE6-A75A-195765FF25DE}"/>
              </a:ext>
            </a:extLst>
          </p:cNvPr>
          <p:cNvSpPr/>
          <p:nvPr/>
        </p:nvSpPr>
        <p:spPr>
          <a:xfrm>
            <a:off x="0" y="0"/>
            <a:ext cx="8089900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95B20918-CA16-4F9E-B401-F46EF7E5B6B2}"/>
              </a:ext>
            </a:extLst>
          </p:cNvPr>
          <p:cNvSpPr txBox="1">
            <a:spLocks/>
          </p:cNvSpPr>
          <p:nvPr/>
        </p:nvSpPr>
        <p:spPr>
          <a:xfrm>
            <a:off x="279470" y="219598"/>
            <a:ext cx="40766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Synthèse financière</a:t>
            </a:r>
            <a:r>
              <a:rPr lang="fr-FR" sz="32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: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00B717A-2090-4AB7-B9B3-93A5D540DFC0}"/>
              </a:ext>
            </a:extLst>
          </p:cNvPr>
          <p:cNvSpPr/>
          <p:nvPr/>
        </p:nvSpPr>
        <p:spPr>
          <a:xfrm>
            <a:off x="7261505" y="229136"/>
            <a:ext cx="1665012" cy="1662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D8D4383-C9D9-4425-BF94-05BBDD1495BA}"/>
              </a:ext>
            </a:extLst>
          </p:cNvPr>
          <p:cNvSpPr txBox="1">
            <a:spLocks/>
          </p:cNvSpPr>
          <p:nvPr/>
        </p:nvSpPr>
        <p:spPr>
          <a:xfrm>
            <a:off x="279470" y="1219487"/>
            <a:ext cx="46845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Prix de revient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F6D4CB1-43CC-4EAD-826D-65655755F37A}"/>
              </a:ext>
            </a:extLst>
          </p:cNvPr>
          <p:cNvSpPr txBox="1">
            <a:spLocks/>
          </p:cNvSpPr>
          <p:nvPr/>
        </p:nvSpPr>
        <p:spPr>
          <a:xfrm>
            <a:off x="279470" y="4572888"/>
            <a:ext cx="7124630" cy="1418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Un prix de reviens de 330 000€, avec :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un cout travaux maitrisé pour ce projet à environ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1300€m² ;</a:t>
            </a:r>
          </a:p>
          <a:p>
            <a:pPr marL="755650" lvl="1" indent="-285750">
              <a:spcBef>
                <a:spcPts val="100"/>
              </a:spcBef>
              <a:buFontTx/>
              <a:buChar char="-"/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des frais d’ameublement, pose comprise, de </a:t>
            </a:r>
            <a:r>
              <a:rPr lang="fr-FR" sz="16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15 000€</a:t>
            </a: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; </a:t>
            </a:r>
          </a:p>
          <a:p>
            <a:pPr marL="469900" lvl="1">
              <a:spcBef>
                <a:spcPts val="100"/>
              </a:spcBef>
            </a:pPr>
            <a:r>
              <a:rPr lang="fr-FR" sz="16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soit, 2 500€ par chambres et 5 000€ pour les espaces communs. </a:t>
            </a:r>
          </a:p>
          <a:p>
            <a:pPr marL="12700">
              <a:spcBef>
                <a:spcPts val="100"/>
              </a:spcBef>
            </a:pPr>
            <a:endParaRPr lang="fr-FR" sz="2000" b="1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2CAA56-88A1-494A-9906-0C8631FF3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94" y="1733576"/>
            <a:ext cx="6612505" cy="27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1EAB354-D2B2-4D17-9FAE-7818592B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D9578A-31D1-4FE6-A75A-195765FF25DE}"/>
              </a:ext>
            </a:extLst>
          </p:cNvPr>
          <p:cNvSpPr/>
          <p:nvPr/>
        </p:nvSpPr>
        <p:spPr>
          <a:xfrm>
            <a:off x="0" y="0"/>
            <a:ext cx="8089900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95B20918-CA16-4F9E-B401-F46EF7E5B6B2}"/>
              </a:ext>
            </a:extLst>
          </p:cNvPr>
          <p:cNvSpPr txBox="1">
            <a:spLocks/>
          </p:cNvSpPr>
          <p:nvPr/>
        </p:nvSpPr>
        <p:spPr>
          <a:xfrm>
            <a:off x="279470" y="219598"/>
            <a:ext cx="62864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Synthèse financière simplifiée</a:t>
            </a:r>
            <a:r>
              <a:rPr lang="fr-FR" sz="32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: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00B717A-2090-4AB7-B9B3-93A5D540DFC0}"/>
              </a:ext>
            </a:extLst>
          </p:cNvPr>
          <p:cNvSpPr/>
          <p:nvPr/>
        </p:nvSpPr>
        <p:spPr>
          <a:xfrm>
            <a:off x="7261505" y="229136"/>
            <a:ext cx="1665012" cy="1662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D8D4383-C9D9-4425-BF94-05BBDD1495BA}"/>
              </a:ext>
            </a:extLst>
          </p:cNvPr>
          <p:cNvSpPr txBox="1">
            <a:spLocks/>
          </p:cNvSpPr>
          <p:nvPr/>
        </p:nvSpPr>
        <p:spPr>
          <a:xfrm>
            <a:off x="279470" y="887544"/>
            <a:ext cx="6813427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Revenus des loyers          </a:t>
            </a:r>
          </a:p>
          <a:p>
            <a:pPr marL="12700" algn="ctr">
              <a:spcBef>
                <a:spcPts val="100"/>
              </a:spcBef>
            </a:pP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     </a:t>
            </a:r>
          </a:p>
          <a:p>
            <a:pPr marL="12700">
              <a:spcBef>
                <a:spcPts val="100"/>
              </a:spcBef>
            </a:pPr>
            <a:r>
              <a:rPr lang="fr-FR" sz="20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                   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43AEF0B0-7477-4B6D-9E47-1CA7040A743A}"/>
              </a:ext>
            </a:extLst>
          </p:cNvPr>
          <p:cNvSpPr txBox="1">
            <a:spLocks/>
          </p:cNvSpPr>
          <p:nvPr/>
        </p:nvSpPr>
        <p:spPr>
          <a:xfrm>
            <a:off x="2829021" y="6091878"/>
            <a:ext cx="2431859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800" b="1" kern="0" spc="125">
                <a:solidFill>
                  <a:srgbClr val="2F4E59"/>
                </a:solidFill>
                <a:latin typeface="DIN-Bold" panose="02000803040000020004" pitchFamily="2" charset="0"/>
              </a:rPr>
              <a:t>-40 </a:t>
            </a:r>
            <a:r>
              <a:rPr lang="fr-FR" sz="28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€ </a:t>
            </a:r>
          </a:p>
          <a:p>
            <a:pPr marL="12700" algn="ctr">
              <a:spcBef>
                <a:spcPts val="100"/>
              </a:spcBef>
            </a:pPr>
            <a:r>
              <a:rPr lang="fr-FR" sz="28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par mois</a:t>
            </a:r>
            <a:endParaRPr lang="fr-FR" sz="2800" b="1" kern="0" spc="125" dirty="0">
              <a:solidFill>
                <a:srgbClr val="2F4E59"/>
              </a:solidFill>
              <a:latin typeface="DIN-Bold" panose="02000803040000020004" pitchFamily="2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DD73DCC1-D0D4-4239-8FEC-6876448CEDB0}"/>
              </a:ext>
            </a:extLst>
          </p:cNvPr>
          <p:cNvSpPr txBox="1">
            <a:spLocks/>
          </p:cNvSpPr>
          <p:nvPr/>
        </p:nvSpPr>
        <p:spPr>
          <a:xfrm>
            <a:off x="446446" y="1622811"/>
            <a:ext cx="70647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4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+ 2 170€ </a:t>
            </a:r>
            <a:r>
              <a:rPr lang="fr-FR" sz="24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par mois 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901AA11A-7F34-46F6-B126-7D5B85B3B62B}"/>
              </a:ext>
            </a:extLst>
          </p:cNvPr>
          <p:cNvSpPr txBox="1">
            <a:spLocks/>
          </p:cNvSpPr>
          <p:nvPr/>
        </p:nvSpPr>
        <p:spPr>
          <a:xfrm>
            <a:off x="263141" y="2429835"/>
            <a:ext cx="46845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Charges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10836EF-ABBA-4041-873D-FAB57142E230}"/>
              </a:ext>
            </a:extLst>
          </p:cNvPr>
          <p:cNvSpPr txBox="1">
            <a:spLocks/>
          </p:cNvSpPr>
          <p:nvPr/>
        </p:nvSpPr>
        <p:spPr>
          <a:xfrm>
            <a:off x="250441" y="3530069"/>
            <a:ext cx="46845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2000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Mensualité de crédit sur 25 ans </a:t>
            </a: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1F711743-430C-41E5-9FB8-AAC086BFA2DD}"/>
              </a:ext>
            </a:extLst>
          </p:cNvPr>
          <p:cNvSpPr txBox="1">
            <a:spLocks/>
          </p:cNvSpPr>
          <p:nvPr/>
        </p:nvSpPr>
        <p:spPr>
          <a:xfrm>
            <a:off x="997002" y="5566785"/>
            <a:ext cx="609589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800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Gain net mensuel pour l’investisseur  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BD2FB1DC-38DD-45E2-BA53-74A7D17DE37F}"/>
              </a:ext>
            </a:extLst>
          </p:cNvPr>
          <p:cNvSpPr txBox="1">
            <a:spLocks/>
          </p:cNvSpPr>
          <p:nvPr/>
        </p:nvSpPr>
        <p:spPr>
          <a:xfrm>
            <a:off x="512570" y="2781213"/>
            <a:ext cx="70647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4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- 990€ </a:t>
            </a:r>
            <a:r>
              <a:rPr lang="fr-FR" sz="24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par mois 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2B75D49A-E99B-449E-A3D1-3DA334394FF3}"/>
              </a:ext>
            </a:extLst>
          </p:cNvPr>
          <p:cNvSpPr txBox="1">
            <a:spLocks/>
          </p:cNvSpPr>
          <p:nvPr/>
        </p:nvSpPr>
        <p:spPr>
          <a:xfrm>
            <a:off x="512570" y="3951118"/>
            <a:ext cx="70647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4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- 1 230€</a:t>
            </a:r>
            <a:r>
              <a:rPr lang="fr-FR" sz="2400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par mois </a:t>
            </a:r>
          </a:p>
        </p:txBody>
      </p:sp>
    </p:spTree>
    <p:extLst>
      <p:ext uri="{BB962C8B-B14F-4D97-AF65-F5344CB8AC3E}">
        <p14:creationId xmlns:p14="http://schemas.microsoft.com/office/powerpoint/2010/main" val="539381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DD71081-7298-463B-806C-1B376CA6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"/>
            <a:ext cx="10693400" cy="75336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4560F8F-BA89-4B1E-92DD-EF3C1734FBB8}"/>
              </a:ext>
            </a:extLst>
          </p:cNvPr>
          <p:cNvSpPr/>
          <p:nvPr/>
        </p:nvSpPr>
        <p:spPr>
          <a:xfrm>
            <a:off x="0" y="2562225"/>
            <a:ext cx="106934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D9578A-31D1-4FE6-A75A-195765FF25DE}"/>
              </a:ext>
            </a:extLst>
          </p:cNvPr>
          <p:cNvSpPr/>
          <p:nvPr/>
        </p:nvSpPr>
        <p:spPr>
          <a:xfrm>
            <a:off x="0" y="0"/>
            <a:ext cx="10693400" cy="1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95B20918-CA16-4F9E-B401-F46EF7E5B6B2}"/>
              </a:ext>
            </a:extLst>
          </p:cNvPr>
          <p:cNvSpPr txBox="1">
            <a:spLocks/>
          </p:cNvSpPr>
          <p:nvPr/>
        </p:nvSpPr>
        <p:spPr>
          <a:xfrm>
            <a:off x="279470" y="219598"/>
            <a:ext cx="40766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fr-FR" sz="3200" b="1" u="sng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Avertissement</a:t>
            </a:r>
            <a:r>
              <a:rPr lang="fr-FR" sz="32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: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00B717A-2090-4AB7-B9B3-93A5D540DFC0}"/>
              </a:ext>
            </a:extLst>
          </p:cNvPr>
          <p:cNvSpPr/>
          <p:nvPr/>
        </p:nvSpPr>
        <p:spPr>
          <a:xfrm>
            <a:off x="8089900" y="283260"/>
            <a:ext cx="1665012" cy="1662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011609DB-AA72-49A1-8812-4C653C91C83E}"/>
              </a:ext>
            </a:extLst>
          </p:cNvPr>
          <p:cNvSpPr txBox="1">
            <a:spLocks/>
          </p:cNvSpPr>
          <p:nvPr/>
        </p:nvSpPr>
        <p:spPr>
          <a:xfrm>
            <a:off x="1127421" y="4329793"/>
            <a:ext cx="843855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fr-FR" sz="24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Les éléments chiffrés de cette présentation constituent une estimation et n’engagent en rien la responsabilité de la société </a:t>
            </a:r>
            <a:r>
              <a:rPr lang="fr-FR" sz="2400" b="1" kern="0" spc="125" dirty="0" err="1">
                <a:solidFill>
                  <a:srgbClr val="2F4E59"/>
                </a:solidFill>
                <a:latin typeface="DIN-Bold" panose="02000803040000020004" pitchFamily="2" charset="0"/>
              </a:rPr>
              <a:t>HeyColiving</a:t>
            </a:r>
            <a:r>
              <a:rPr lang="fr-FR" sz="2400" b="1" kern="0" spc="125" dirty="0">
                <a:solidFill>
                  <a:srgbClr val="2F4E59"/>
                </a:solidFill>
                <a:latin typeface="DIN-Bold" panose="02000803040000020004" pitchFamily="2" charset="0"/>
              </a:rPr>
              <a:t> ou de ses partenaires </a:t>
            </a:r>
          </a:p>
        </p:txBody>
      </p:sp>
      <p:pic>
        <p:nvPicPr>
          <p:cNvPr id="2050" name="Picture 2" descr="Picto-info | Cours et traduction en anglais à toulon">
            <a:extLst>
              <a:ext uri="{FF2B5EF4-FFF2-40B4-BE49-F238E27FC236}">
                <a16:creationId xmlns:a16="http://schemas.microsoft.com/office/drawing/2014/main" id="{B4923FA8-46A3-4829-B33D-D72AF2301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18" y="2562225"/>
            <a:ext cx="1681163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06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F4E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502</Words>
  <Application>Microsoft Office PowerPoint</Application>
  <PresentationFormat>Personnalisé</PresentationFormat>
  <Paragraphs>71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Brandon Grotesque Regular</vt:lpstr>
      <vt:lpstr>Calibri</vt:lpstr>
      <vt:lpstr>DIN-Bold</vt:lpstr>
      <vt:lpstr>DIN-Light</vt:lpstr>
      <vt:lpstr>DIN-Medium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CONTACTEZ – NOUS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FEJES, Flavius</dc:creator>
  <cp:lastModifiedBy>jonathan souliman</cp:lastModifiedBy>
  <cp:revision>439</cp:revision>
  <cp:lastPrinted>2019-01-24T14:32:24Z</cp:lastPrinted>
  <dcterms:created xsi:type="dcterms:W3CDTF">2018-05-24T16:17:43Z</dcterms:created>
  <dcterms:modified xsi:type="dcterms:W3CDTF">2022-01-17T13:25:22Z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2018-05-23T00:00:00Z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2018-05-24T00:00:00Z</vt:filetime>
  </property>
</Properties>
</file>